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300" r:id="rId7"/>
    <p:sldId id="272" r:id="rId8"/>
    <p:sldId id="258" r:id="rId9"/>
    <p:sldId id="277" r:id="rId10"/>
    <p:sldId id="283" r:id="rId11"/>
    <p:sldId id="273" r:id="rId12"/>
    <p:sldId id="281" r:id="rId13"/>
    <p:sldId id="292" r:id="rId14"/>
    <p:sldId id="282" r:id="rId15"/>
    <p:sldId id="295" r:id="rId16"/>
    <p:sldId id="296" r:id="rId17"/>
    <p:sldId id="264" r:id="rId18"/>
    <p:sldId id="297" r:id="rId19"/>
    <p:sldId id="269" r:id="rId20"/>
    <p:sldId id="298" r:id="rId21"/>
    <p:sldId id="268" r:id="rId22"/>
    <p:sldId id="299" r:id="rId23"/>
    <p:sldId id="284" r:id="rId24"/>
    <p:sldId id="291" r:id="rId25"/>
    <p:sldId id="288" r:id="rId26"/>
    <p:sldId id="271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9FCF"/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247" autoAdjust="0"/>
  </p:normalViewPr>
  <p:slideViewPr>
    <p:cSldViewPr snapToGrid="0">
      <p:cViewPr varScale="1">
        <p:scale>
          <a:sx n="117" d="100"/>
          <a:sy n="117" d="100"/>
        </p:scale>
        <p:origin x="576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12A3-ACCB-55B9-8609-AB5FAD1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1D1977-7C92-C617-EAB2-2363BE42B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123D1-4D36-177B-AA37-2EAD589FB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3A957-054E-62EA-8468-78FD016D5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2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sploradati.istat.it/databrowser/#/it/dw/categories/IT1,Z0700SER,1.0/SER_TOURISM/DCSC_TUR_OCCYEAR/IT1,122_54_DF_DCSC_TUR_10,1.0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YEAR/IT1,122_54_DF_DCSC_TUR_10,1.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loradati.istat.it/databrowser/#/it/dw/categories/IT1,Z0700SER,1.0/SER_TOURISM/DCSC_TUR_OCCMONTH/IT1,122_54_DF_DCSC_TUR_3,1.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0ls/data-Visualizati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polis.it/il-turismo-dopo-la-pandemi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EFC8-BF40-2693-7B09-EB848706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B2B1099-22F6-CD3B-2128-9BC4D317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652" y="2253957"/>
            <a:ext cx="3609565" cy="197632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4796BD1-4DC7-70DC-6A8F-C5B3C2C7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DF9AA2A-8E64-6582-A5D1-3B3C4F6FE1BF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47BFA8-EC30-F04F-EE60-086EF0B06C9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1AEA61-2F7C-50F6-4DFB-CE8E90D1CB9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4E72846-37F7-1DBB-9B1B-87D1D3C1356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1F0751-3582-E1D3-3996-F88AF2C6F3EB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1FEA35B-57A4-C293-27D4-BFD85589777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BF798AA5-577C-B4E3-9012-275FDCC70CC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255D6695-AAB5-DA52-010A-F3FB2BA7A4CF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7186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01A7E4B-9E5D-2FAF-FAAF-53D3A94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227659A-C164-8066-C266-1042509830D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6DC115-6E55-AADA-FB79-741711D1EA4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24234CC-335A-B449-CE21-785C683F003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15F7921-E323-A14A-0061-1AE223C11C0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3B2C5FD-3503-0009-14D4-5C4049C4F65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03F0DAE-8732-3342-076F-11C9259297AB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3"/>
            <a:extLst>
              <a:ext uri="{FF2B5EF4-FFF2-40B4-BE49-F238E27FC236}">
                <a16:creationId xmlns:a16="http://schemas.microsoft.com/office/drawing/2014/main" id="{5BF1497C-9B3B-3307-93AB-569579663BEC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076B341B-7173-5C40-6B25-EF0DB6DD328A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6AD2-02C2-D81C-A26D-CEB4E60F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4FA330B-8C35-AADE-9CC3-776E087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6A64E2B-C34B-FED8-E782-5B1DBC393FF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Pubblicazione">
            <a:extLst>
              <a:ext uri="{FF2B5EF4-FFF2-40B4-BE49-F238E27FC236}">
                <a16:creationId xmlns:a16="http://schemas.microsoft.com/office/drawing/2014/main" id="{11FF62FD-C796-C6DF-7332-ED9D6B98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556"/>
          <a:stretch/>
        </p:blipFill>
        <p:spPr>
          <a:xfrm>
            <a:off x="6730537" y="100526"/>
            <a:ext cx="2261063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5AC0351-F1E9-C469-0E98-5320F53044F9}"/>
              </a:ext>
            </a:extLst>
          </p:cNvPr>
          <p:cNvSpPr/>
          <p:nvPr/>
        </p:nvSpPr>
        <p:spPr>
          <a:xfrm>
            <a:off x="2381250" y="1052479"/>
            <a:ext cx="686416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AC4A0D-70DE-5D3B-2C9A-611702BEFEFA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415FD2-6A1C-D89B-F60B-138AD3B1C5FD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26E1AA-A393-52AC-301A-5932C72046A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604FC07-F068-BE31-F07D-D0B9288FA0F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CBBBD0-D2DC-2CEC-FA19-6DDCDB5B92EE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4"/>
            <a:extLst>
              <a:ext uri="{FF2B5EF4-FFF2-40B4-BE49-F238E27FC236}">
                <a16:creationId xmlns:a16="http://schemas.microsoft.com/office/drawing/2014/main" id="{C53A1C85-7AFD-C9D1-C571-13182DE2015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05FEEB1-6912-41F9-F86D-E8683557BB6E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6203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A5D-17A3-8327-49B0-2FF95173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7308C0-829D-07E4-20B3-2207D02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350017E-EA04-1E9B-3F51-780E86BEF14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Carta da giornale&#10;&#10;Descrizione generata automaticamente">
            <a:extLst>
              <a:ext uri="{FF2B5EF4-FFF2-40B4-BE49-F238E27FC236}">
                <a16:creationId xmlns:a16="http://schemas.microsoft.com/office/drawing/2014/main" id="{DA071086-18F7-7F6C-596E-BA1F941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24373" r="5382" b="35197"/>
          <a:stretch/>
        </p:blipFill>
        <p:spPr>
          <a:xfrm>
            <a:off x="6908800" y="100526"/>
            <a:ext cx="2082800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0D2F6E3-A37F-1779-9CD5-1DE0B45663F0}"/>
              </a:ext>
            </a:extLst>
          </p:cNvPr>
          <p:cNvSpPr/>
          <p:nvPr/>
        </p:nvSpPr>
        <p:spPr>
          <a:xfrm>
            <a:off x="4197351" y="1058829"/>
            <a:ext cx="1600199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A51D86D-D847-F045-F0EF-51CB04EBA0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75FD58-E63D-0C4A-AC65-1C34868AD5C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7744E63-20AF-3C8C-ED43-B4C0084C879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C5292ED-F78D-ED59-62C2-91296FEC412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ACE57E1-0BFB-E354-F800-82DFA6C475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0EDE9884-BFDC-ACEE-D908-06C0FCAC96B4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F3900650-AA7C-E04F-A218-6E68DF68C7F0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9116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1C79A-BFDE-6214-717E-9F5F350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3111"/>
            <a:ext cx="6000750" cy="3249911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FF6EEB-1C67-DFCE-1345-94A7816CF1A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3F4DA-807A-F6CD-5294-C2BDFFB6C0F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57D0583-3D97-AE8B-256F-3B5DA875B85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DABAD98-3720-1767-3B95-37E5F2F445F4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9" name="CasellaDiTesto 18">
            <a:hlinkClick r:id="rId3"/>
            <a:extLst>
              <a:ext uri="{FF2B5EF4-FFF2-40B4-BE49-F238E27FC236}">
                <a16:creationId xmlns:a16="http://schemas.microsoft.com/office/drawing/2014/main" id="{0B5A11B7-F11A-7900-154E-58AF0123530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EAC6-E60A-6725-16EA-ECE2A399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B0A841D-FAA2-7F74-AB1A-27FEBE95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9" y="984653"/>
            <a:ext cx="5623381" cy="3735073"/>
          </a:xfrm>
          <a:prstGeom prst="rect">
            <a:avLst/>
          </a:prstGeom>
        </p:spPr>
      </p:pic>
      <p:sp>
        <p:nvSpPr>
          <p:cNvPr id="165" name="PlaceHolder 1">
            <a:extLst>
              <a:ext uri="{FF2B5EF4-FFF2-40B4-BE49-F238E27FC236}">
                <a16:creationId xmlns:a16="http://schemas.microsoft.com/office/drawing/2014/main" id="{7E0329C0-C8C5-332A-7845-81BB827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F508CA2-17EB-0058-5222-73BD760AA52B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DFE18F3D-4257-998F-E659-BD1C6ABAE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10AF655-E9BB-C374-3F2A-BBAC28E88EBF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9185A86-BA33-9E72-6834-1145EE0E2A0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B479D73-ADB9-AC84-4613-0B6504CE643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C9652B-0CF3-E368-9EA1-F90B1DA872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CasellaDiTesto 8">
            <a:hlinkClick r:id="rId3"/>
            <a:extLst>
              <a:ext uri="{FF2B5EF4-FFF2-40B4-BE49-F238E27FC236}">
                <a16:creationId xmlns:a16="http://schemas.microsoft.com/office/drawing/2014/main" id="{E07BF208-CE2E-E857-DE65-6AD39DE0BF7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85" y="864704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E423163-5E7C-6B14-9CEE-B5A28C4AF41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149C406-3EF1-1EEC-689D-F7744C30A715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827F14C-9CAB-2813-12F7-A5F8E20D413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4"/>
            <a:extLst>
              <a:ext uri="{FF2B5EF4-FFF2-40B4-BE49-F238E27FC236}">
                <a16:creationId xmlns:a16="http://schemas.microsoft.com/office/drawing/2014/main" id="{D85911CA-B9EC-CC00-6BBD-DA84138F041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3EF62F-FD11-6042-7AAA-CB97A0846CAD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4C4A-0FCA-BD41-D80B-361D36E0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F02374-F593-EC6F-4305-68DCE609372C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C9F737-5E0D-0087-9492-E4D2587480D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CE2CA-39B2-D193-5C62-5E04DB74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93" y="1150774"/>
            <a:ext cx="4913031" cy="30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EED2067-FE17-462D-9B72-E7A2A03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201945" y="2170966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C7E3BC9-23E5-68A2-EE34-442034D08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814809" y="2132945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64A5C048-F66C-3E93-3C61-B3A21273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220644" y="898431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F09D6D32-03F2-C81A-BF5A-221D16F08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80349" y="930891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A6C4C46-355E-2211-E006-94C1EE46C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807995" y="3467281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29F07CB-2144-D6B0-58F8-7A5541E37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88319" y="3461715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A9E4A7-19B1-5E4C-EC9E-34BF0C83878C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2FC71-9EE5-A99F-12C3-91F7AEC3681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D40C255-7C04-2DDF-7DEF-7C5E0AE069E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5"/>
            <a:extLst>
              <a:ext uri="{FF2B5EF4-FFF2-40B4-BE49-F238E27FC236}">
                <a16:creationId xmlns:a16="http://schemas.microsoft.com/office/drawing/2014/main" id="{B12DD180-D5F0-D71B-69B3-FAD3EBD4F2D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16" y="997338"/>
            <a:ext cx="5624001" cy="34934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8EAFB4-DADE-8E4D-B0C0-F43D008D4199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1A9A8-78E2-36F5-EA7E-089E91E2B99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C827830-3660-7B0A-8C70-1EE6499D6CD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3"/>
            <a:extLst>
              <a:ext uri="{FF2B5EF4-FFF2-40B4-BE49-F238E27FC236}">
                <a16:creationId xmlns:a16="http://schemas.microsoft.com/office/drawing/2014/main" id="{63785DEB-AD93-1EED-8231-ACFD716E1C6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7545-F430-77D4-4D69-9C0C7460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837F4496-5275-9079-0068-5368B87A31E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1E83EB3-4650-441C-539B-0E9D0027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0" y="1306285"/>
            <a:ext cx="5114384" cy="317693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54D8627-8A85-318C-AA12-82156EEA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29B8496-5D1D-007D-6862-9CBFBFB6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93873FD-13F1-63BA-EEAD-A921926B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7531A28-967D-209A-4C73-CE382B18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A13161-8F73-9BBA-C1B0-48ABDE7C1D8F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9E45E33-3751-B0C2-6CA9-0F27276F085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CD7A6E6-6BAC-4B3E-A81E-32000A2DBE9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DE9AC3-7EA2-FD76-C597-AB9403D02883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4"/>
            <a:extLst>
              <a:ext uri="{FF2B5EF4-FFF2-40B4-BE49-F238E27FC236}">
                <a16:creationId xmlns:a16="http://schemas.microsoft.com/office/drawing/2014/main" id="{C817B437-45B5-9477-3B93-B455266F43F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9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 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722076"/>
                  </p:ext>
                </p:extLst>
              </p:nvPr>
            </p:nvGraphicFramePr>
            <p:xfrm>
              <a:off x="9492174" y="1669680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2174" y="1669680"/>
                <a:ext cx="3188525" cy="1094569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oogle Shape;57;p15">
            <a:extLst>
              <a:ext uri="{FF2B5EF4-FFF2-40B4-BE49-F238E27FC236}">
                <a16:creationId xmlns:a16="http://schemas.microsoft.com/office/drawing/2014/main" id="{84DBEA53-BCEC-5FBB-7F03-E17EA5CA7DE3}"/>
              </a:ext>
            </a:extLst>
          </p:cNvPr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33" name="Google Shape;58;p15">
              <a:extLst>
                <a:ext uri="{FF2B5EF4-FFF2-40B4-BE49-F238E27FC236}">
                  <a16:creationId xmlns:a16="http://schemas.microsoft.com/office/drawing/2014/main" id="{DF1C0EA5-89AD-BA17-3237-9D694EC39696}"/>
                </a:ext>
              </a:extLst>
            </p:cNvPr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59;p15">
              <a:extLst>
                <a:ext uri="{FF2B5EF4-FFF2-40B4-BE49-F238E27FC236}">
                  <a16:creationId xmlns:a16="http://schemas.microsoft.com/office/drawing/2014/main" id="{5313615D-3E9D-5801-9ECF-592B91275BB3}"/>
                </a:ext>
              </a:extLst>
            </p:cNvPr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5" name="Google Shape;60;p15">
              <a:extLst>
                <a:ext uri="{FF2B5EF4-FFF2-40B4-BE49-F238E27FC236}">
                  <a16:creationId xmlns:a16="http://schemas.microsoft.com/office/drawing/2014/main" id="{33926DB5-F383-2EEC-71A7-3BFEA2F1F479}"/>
                </a:ext>
              </a:extLst>
            </p:cNvPr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" name="Google Shape;61;p15">
              <a:extLst>
                <a:ext uri="{FF2B5EF4-FFF2-40B4-BE49-F238E27FC236}">
                  <a16:creationId xmlns:a16="http://schemas.microsoft.com/office/drawing/2014/main" id="{E8E444CD-3922-F378-0AA0-A7D587E955FD}"/>
                </a:ext>
              </a:extLst>
            </p:cNvPr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" name="Google Shape;62;p15">
              <a:extLst>
                <a:ext uri="{FF2B5EF4-FFF2-40B4-BE49-F238E27FC236}">
                  <a16:creationId xmlns:a16="http://schemas.microsoft.com/office/drawing/2014/main" id="{24958165-DB61-B8D1-D8C9-6A3690E97F88}"/>
                </a:ext>
              </a:extLst>
            </p:cNvPr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63;p15">
              <a:extLst>
                <a:ext uri="{FF2B5EF4-FFF2-40B4-BE49-F238E27FC236}">
                  <a16:creationId xmlns:a16="http://schemas.microsoft.com/office/drawing/2014/main" id="{0069BEBC-2343-3470-DF5E-1BB661BDDB4A}"/>
                </a:ext>
              </a:extLst>
            </p:cNvPr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64;p15">
              <a:extLst>
                <a:ext uri="{FF2B5EF4-FFF2-40B4-BE49-F238E27FC236}">
                  <a16:creationId xmlns:a16="http://schemas.microsoft.com/office/drawing/2014/main" id="{5471AD64-E427-E08D-4488-74320FCC3B35}"/>
                </a:ext>
              </a:extLst>
            </p:cNvPr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65;p15">
              <a:extLst>
                <a:ext uri="{FF2B5EF4-FFF2-40B4-BE49-F238E27FC236}">
                  <a16:creationId xmlns:a16="http://schemas.microsoft.com/office/drawing/2014/main" id="{73579945-E10F-3992-12EF-659264898FC2}"/>
                </a:ext>
              </a:extLst>
            </p:cNvPr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66;p15">
              <a:extLst>
                <a:ext uri="{FF2B5EF4-FFF2-40B4-BE49-F238E27FC236}">
                  <a16:creationId xmlns:a16="http://schemas.microsoft.com/office/drawing/2014/main" id="{EF60AA89-7660-419C-1112-43F8771355C0}"/>
                </a:ext>
              </a:extLst>
            </p:cNvPr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67;p15">
              <a:extLst>
                <a:ext uri="{FF2B5EF4-FFF2-40B4-BE49-F238E27FC236}">
                  <a16:creationId xmlns:a16="http://schemas.microsoft.com/office/drawing/2014/main" id="{AFAF8E58-6C22-2B56-FBA6-F67AB8CF2606}"/>
                </a:ext>
              </a:extLst>
            </p:cNvPr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68;p15">
              <a:extLst>
                <a:ext uri="{FF2B5EF4-FFF2-40B4-BE49-F238E27FC236}">
                  <a16:creationId xmlns:a16="http://schemas.microsoft.com/office/drawing/2014/main" id="{8B920929-0505-FE57-50F2-757CA4F0CF85}"/>
                </a:ext>
              </a:extLst>
            </p:cNvPr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69;p15">
              <a:extLst>
                <a:ext uri="{FF2B5EF4-FFF2-40B4-BE49-F238E27FC236}">
                  <a16:creationId xmlns:a16="http://schemas.microsoft.com/office/drawing/2014/main" id="{064BA02F-E696-056B-EAAA-8107F89129D2}"/>
                </a:ext>
              </a:extLst>
            </p:cNvPr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" name="Google Shape;70;p15">
              <a:extLst>
                <a:ext uri="{FF2B5EF4-FFF2-40B4-BE49-F238E27FC236}">
                  <a16:creationId xmlns:a16="http://schemas.microsoft.com/office/drawing/2014/main" id="{6E98D528-2E61-BFCC-304D-B282199B73ED}"/>
                </a:ext>
              </a:extLst>
            </p:cNvPr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" name="Google Shape;71;p15">
            <a:extLst>
              <a:ext uri="{FF2B5EF4-FFF2-40B4-BE49-F238E27FC236}">
                <a16:creationId xmlns:a16="http://schemas.microsoft.com/office/drawing/2014/main" id="{DB7E6848-A655-7A79-0506-4E06C27A4AF9}"/>
              </a:ext>
            </a:extLst>
          </p:cNvPr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47" name="Google Shape;72;p15">
              <a:extLst>
                <a:ext uri="{FF2B5EF4-FFF2-40B4-BE49-F238E27FC236}">
                  <a16:creationId xmlns:a16="http://schemas.microsoft.com/office/drawing/2014/main" id="{877A49AC-4662-E841-0808-A6F600381D22}"/>
                </a:ext>
              </a:extLst>
            </p:cNvPr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Google Shape;73;p15">
              <a:extLst>
                <a:ext uri="{FF2B5EF4-FFF2-40B4-BE49-F238E27FC236}">
                  <a16:creationId xmlns:a16="http://schemas.microsoft.com/office/drawing/2014/main" id="{1C4953AD-B515-A97C-4DA3-6AC5925BD20C}"/>
                </a:ext>
              </a:extLst>
            </p:cNvPr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74;p15">
              <a:extLst>
                <a:ext uri="{FF2B5EF4-FFF2-40B4-BE49-F238E27FC236}">
                  <a16:creationId xmlns:a16="http://schemas.microsoft.com/office/drawing/2014/main" id="{B63F07C5-2224-791F-BA3E-B487ECB3B2B9}"/>
                </a:ext>
              </a:extLst>
            </p:cNvPr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75;p15">
              <a:extLst>
                <a:ext uri="{FF2B5EF4-FFF2-40B4-BE49-F238E27FC236}">
                  <a16:creationId xmlns:a16="http://schemas.microsoft.com/office/drawing/2014/main" id="{96C20330-D93B-B4AA-7CB8-5CE27ECD2D84}"/>
                </a:ext>
              </a:extLst>
            </p:cNvPr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76;p15">
              <a:extLst>
                <a:ext uri="{FF2B5EF4-FFF2-40B4-BE49-F238E27FC236}">
                  <a16:creationId xmlns:a16="http://schemas.microsoft.com/office/drawing/2014/main" id="{AE07D8DE-141E-9A39-6F96-21D41718D40F}"/>
                </a:ext>
              </a:extLst>
            </p:cNvPr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77;p15">
              <a:extLst>
                <a:ext uri="{FF2B5EF4-FFF2-40B4-BE49-F238E27FC236}">
                  <a16:creationId xmlns:a16="http://schemas.microsoft.com/office/drawing/2014/main" id="{4B6E0633-2383-09F3-5516-E65F206D350A}"/>
                </a:ext>
              </a:extLst>
            </p:cNvPr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78;p15">
              <a:extLst>
                <a:ext uri="{FF2B5EF4-FFF2-40B4-BE49-F238E27FC236}">
                  <a16:creationId xmlns:a16="http://schemas.microsoft.com/office/drawing/2014/main" id="{7D6C748A-4A11-4792-EF2A-F004DA50CC0C}"/>
                </a:ext>
              </a:extLst>
            </p:cNvPr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4" name="Google Shape;79;p15">
              <a:extLst>
                <a:ext uri="{FF2B5EF4-FFF2-40B4-BE49-F238E27FC236}">
                  <a16:creationId xmlns:a16="http://schemas.microsoft.com/office/drawing/2014/main" id="{222C16C0-93B7-E3FF-E502-26BC9DEA9DC5}"/>
                </a:ext>
              </a:extLst>
            </p:cNvPr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5" name="Google Shape;80;p15">
              <a:extLst>
                <a:ext uri="{FF2B5EF4-FFF2-40B4-BE49-F238E27FC236}">
                  <a16:creationId xmlns:a16="http://schemas.microsoft.com/office/drawing/2014/main" id="{99C1828F-680D-FEA1-B337-1A95616D950E}"/>
                </a:ext>
              </a:extLst>
            </p:cNvPr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" name="Google Shape;81;p15">
              <a:extLst>
                <a:ext uri="{FF2B5EF4-FFF2-40B4-BE49-F238E27FC236}">
                  <a16:creationId xmlns:a16="http://schemas.microsoft.com/office/drawing/2014/main" id="{B429E46B-0A6D-0ADF-339D-882D15832D64}"/>
                </a:ext>
              </a:extLst>
            </p:cNvPr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" name="Google Shape;82;p15">
              <a:extLst>
                <a:ext uri="{FF2B5EF4-FFF2-40B4-BE49-F238E27FC236}">
                  <a16:creationId xmlns:a16="http://schemas.microsoft.com/office/drawing/2014/main" id="{04A96A47-9E84-A549-B768-B2188C74C257}"/>
                </a:ext>
              </a:extLst>
            </p:cNvPr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" name="Google Shape;83;p15">
              <a:extLst>
                <a:ext uri="{FF2B5EF4-FFF2-40B4-BE49-F238E27FC236}">
                  <a16:creationId xmlns:a16="http://schemas.microsoft.com/office/drawing/2014/main" id="{33A2CB61-08CA-83DE-9C06-7C4EB58B2264}"/>
                </a:ext>
              </a:extLst>
            </p:cNvPr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" name="Google Shape;84;p15">
              <a:extLst>
                <a:ext uri="{FF2B5EF4-FFF2-40B4-BE49-F238E27FC236}">
                  <a16:creationId xmlns:a16="http://schemas.microsoft.com/office/drawing/2014/main" id="{128405D2-1734-D87B-56CE-BD19A35B90B5}"/>
                </a:ext>
              </a:extLst>
            </p:cNvPr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E3BAB19-AD1A-BA89-FE3F-78C971FAFFFE}"/>
              </a:ext>
            </a:extLst>
          </p:cNvPr>
          <p:cNvSpPr/>
          <p:nvPr/>
        </p:nvSpPr>
        <p:spPr>
          <a:xfrm>
            <a:off x="3769266" y="2412130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26367A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5"/>
            <a:ext cx="8437032" cy="24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10EB59-3141-87B0-5E59-48AEB302A27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5E9502A-0EFE-98E2-02F4-9CBB27872B1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3AA20-F301-062E-81C4-2D09A5BAE61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0907EB41-C53C-BDFD-2B63-0CB6BE73E63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4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959D1E-B116-5118-502F-FAB39340FD3C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FF47F2-5C59-4B8A-2841-DB049656A7E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4BD663B-A8DD-A792-32CF-8BF9D9C300E0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52FF830-300E-8A99-7ED0-25F28A63B45D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CasellaDiTesto 11">
            <a:hlinkClick r:id="rId3"/>
            <a:extLst>
              <a:ext uri="{FF2B5EF4-FFF2-40B4-BE49-F238E27FC236}">
                <a16:creationId xmlns:a16="http://schemas.microsoft.com/office/drawing/2014/main" id="{5407F2CD-B8FE-142D-9D03-B2CEC77DA36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4" y="1285002"/>
            <a:ext cx="5506972" cy="319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A64A58-2983-838F-4A5D-022CE433D810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5D605C-7338-2654-A086-78E14A7446A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7AEE6F4-F4FB-F699-140B-E4E4CED5D67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BE4904-7275-DF8E-0C5A-3834445311A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91FB2127-2492-822C-C87A-F8CDE740A42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34CFF5D-0FC6-C9E2-8AE8-9CD55BEABB92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E1394A-C77D-832F-B79B-56D33403A664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3548698-8ABC-AD1F-A163-BD6C176100D9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62C701-0388-3E71-DF64-44F19AA4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01" y="846835"/>
            <a:ext cx="4015197" cy="40151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6D8A7D-0E35-C579-90A1-C4D523A04DFE}"/>
              </a:ext>
            </a:extLst>
          </p:cNvPr>
          <p:cNvSpPr txBox="1"/>
          <p:nvPr/>
        </p:nvSpPr>
        <p:spPr>
          <a:xfrm>
            <a:off x="1867472" y="86175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4BA0FA4-3DDA-5979-0E1A-37D94B2E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98"/>
          <a:stretch/>
        </p:blipFill>
        <p:spPr>
          <a:xfrm>
            <a:off x="6547176" y="797730"/>
            <a:ext cx="885237" cy="4125973"/>
          </a:xfrm>
          <a:prstGeom prst="rect">
            <a:avLst/>
          </a:prstGeom>
        </p:spPr>
      </p:pic>
      <p:sp>
        <p:nvSpPr>
          <p:cNvPr id="17" name="CasellaDiTesto 16">
            <a:hlinkClick r:id="rId4"/>
            <a:extLst>
              <a:ext uri="{FF2B5EF4-FFF2-40B4-BE49-F238E27FC236}">
                <a16:creationId xmlns:a16="http://schemas.microsoft.com/office/drawing/2014/main" id="{EFF21E0C-AFAA-58F6-93EB-3A3F5092D3B7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24D4F6F-593A-9212-744E-98CF61BEF08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EAD2F0-4643-D3DE-B544-A8A6B0F81B5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01742E-85AC-3908-1CD8-E4E643BAAF96}"/>
              </a:ext>
            </a:extLst>
          </p:cNvPr>
          <p:cNvSpPr txBox="1"/>
          <p:nvPr/>
        </p:nvSpPr>
        <p:spPr>
          <a:xfrm>
            <a:off x="1908109" y="627889"/>
            <a:ext cx="58364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spc="600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36BD4F-0AE4-D390-C1D8-673DD6850499}"/>
              </a:ext>
            </a:extLst>
          </p:cNvPr>
          <p:cNvSpPr txBox="1"/>
          <p:nvPr/>
        </p:nvSpPr>
        <p:spPr>
          <a:xfrm>
            <a:off x="2051382" y="2146427"/>
            <a:ext cx="554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Franklin Gothic Book" panose="020B0503020102020204" pitchFamily="34" charset="0"/>
              </a:rPr>
              <a:t>Github</a:t>
            </a:r>
            <a:r>
              <a:rPr lang="en-US" sz="1400" dirty="0">
                <a:latin typeface="Franklin Gothic Book" panose="020B0503020102020204" pitchFamily="34" charset="0"/>
              </a:rPr>
              <a:t>: </a:t>
            </a:r>
            <a:r>
              <a:rPr lang="en-US" sz="1400" dirty="0">
                <a:latin typeface="Franklin Gothic Book" panose="020B0503020102020204" pitchFamily="34" charset="0"/>
                <a:hlinkClick r:id="rId2"/>
              </a:rPr>
              <a:t>github.com/T0ls/data-Visualization</a:t>
            </a:r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E88CF-149C-C5F3-C082-1236126DE7EB}"/>
              </a:ext>
            </a:extLst>
          </p:cNvPr>
          <p:cNvSpPr/>
          <p:nvPr/>
        </p:nvSpPr>
        <p:spPr>
          <a:xfrm>
            <a:off x="4022320" y="3224103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26367A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10165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3999C3-4601-2950-B098-1CCF53B592E0}"/>
              </a:ext>
            </a:extLst>
          </p:cNvPr>
          <p:cNvSpPr txBox="1"/>
          <p:nvPr/>
        </p:nvSpPr>
        <p:spPr>
          <a:xfrm>
            <a:off x="-4442588" y="2571750"/>
            <a:ext cx="323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turismo religioso cristiano.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0FFF3-3A5A-4B20-6192-B5B600023E06}"/>
              </a:ext>
            </a:extLst>
          </p:cNvPr>
          <p:cNvSpPr txBox="1"/>
          <p:nvPr/>
        </p:nvSpPr>
        <p:spPr>
          <a:xfrm>
            <a:off x="-4442588" y="3051971"/>
            <a:ext cx="3105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città d'arte, ma i viaggi restano riservati agli aristocratici.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83EB84E-FDC5-28E9-0F7E-6E1FD46C4A74}"/>
              </a:ext>
            </a:extLst>
          </p:cNvPr>
          <p:cNvSpPr/>
          <p:nvPr/>
        </p:nvSpPr>
        <p:spPr>
          <a:xfrm>
            <a:off x="-4442588" y="3532192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inclusive" e democratizzando i viaggi.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21;p16">
            <a:extLst>
              <a:ext uri="{FF2B5EF4-FFF2-40B4-BE49-F238E27FC236}">
                <a16:creationId xmlns:a16="http://schemas.microsoft.com/office/drawing/2014/main" id="{2C4EC0D3-E4FC-A469-3D5A-3908EEE0A635}"/>
              </a:ext>
            </a:extLst>
          </p:cNvPr>
          <p:cNvCxnSpPr/>
          <p:nvPr/>
        </p:nvCxnSpPr>
        <p:spPr>
          <a:xfrm>
            <a:off x="-5006235" y="-437179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90C7011D-9713-4796-6A46-2188BF61B0E3}"/>
              </a:ext>
            </a:extLst>
          </p:cNvPr>
          <p:cNvSpPr txBox="1">
            <a:spLocks/>
          </p:cNvSpPr>
          <p:nvPr/>
        </p:nvSpPr>
        <p:spPr>
          <a:xfrm>
            <a:off x="-5692935" y="-1405000"/>
            <a:ext cx="8201880" cy="10165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2200" b="1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lang="it-IT" sz="2400" dirty="0"/>
            </a:br>
            <a:r>
              <a:rPr lang="it-IT" sz="1500" b="1" dirty="0">
                <a:solidFill>
                  <a:srgbClr val="000000"/>
                </a:solidFill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 </a:t>
            </a:r>
            <a:endParaRPr lang="it-IT" sz="15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THOMAS COOK (1808-1892) English founder of the travel agency. An 1850  advert for a railway excursion taking in several towns and cities Stock  Photo - Alamy">
            <a:extLst>
              <a:ext uri="{FF2B5EF4-FFF2-40B4-BE49-F238E27FC236}">
                <a16:creationId xmlns:a16="http://schemas.microsoft.com/office/drawing/2014/main" id="{2D513013-7EBD-1A16-A6BE-3FA6E7066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"/>
          <a:stretch/>
        </p:blipFill>
        <p:spPr bwMode="auto">
          <a:xfrm>
            <a:off x="447236" y="1818889"/>
            <a:ext cx="2124194" cy="31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24954" y="2643156"/>
              <a:ext cx="5271337" cy="18078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71337" cy="180785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0423" ay="-2847708" az="10424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87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4954" y="2643156"/>
                <a:ext cx="5271337" cy="1807859"/>
              </a:xfrm>
              <a:prstGeom prst="rect">
                <a:avLst/>
              </a:prstGeom>
            </p:spPr>
          </p:pic>
        </mc:Fallback>
      </mc:AlternateContent>
      <p:sp>
        <p:nvSpPr>
          <p:cNvPr id="128" name="Rettangolo 127"/>
          <p:cNvSpPr/>
          <p:nvPr/>
        </p:nvSpPr>
        <p:spPr>
          <a:xfrm>
            <a:off x="4572000" y="879361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inclusive" e democratizzando i viaggi.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AE5D33-2A35-05D6-6A2B-DED38EF3C4A4}"/>
              </a:ext>
            </a:extLst>
          </p:cNvPr>
          <p:cNvSpPr txBox="1"/>
          <p:nvPr/>
        </p:nvSpPr>
        <p:spPr>
          <a:xfrm>
            <a:off x="750486" y="498504"/>
            <a:ext cx="323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turismo religioso cristiano.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34BE6C-A177-30D9-D137-7896C9413950}"/>
              </a:ext>
            </a:extLst>
          </p:cNvPr>
          <p:cNvSpPr txBox="1"/>
          <p:nvPr/>
        </p:nvSpPr>
        <p:spPr>
          <a:xfrm>
            <a:off x="750486" y="813036"/>
            <a:ext cx="3105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città d'arte, ma i viaggi restano riservati agli aristocratici. </a:t>
            </a:r>
          </a:p>
        </p:txBody>
      </p:sp>
      <p:pic>
        <p:nvPicPr>
          <p:cNvPr id="1030" name="Picture 6" descr="UN NUOVO MODO DI VIAGGIARE: THOMAS COOK E IL TURISMO DI MASSA - Archeoares">
            <a:extLst>
              <a:ext uri="{FF2B5EF4-FFF2-40B4-BE49-F238E27FC236}">
                <a16:creationId xmlns:a16="http://schemas.microsoft.com/office/drawing/2014/main" id="{D8527542-233A-6A9E-4F30-47705B23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71" y="1855958"/>
            <a:ext cx="1980792" cy="31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OMAS COOK Poster per la società di viaggi circa 1905 Foto stock - Alamy">
            <a:extLst>
              <a:ext uri="{FF2B5EF4-FFF2-40B4-BE49-F238E27FC236}">
                <a16:creationId xmlns:a16="http://schemas.microsoft.com/office/drawing/2014/main" id="{D1DC414B-6B29-DDFA-E706-3A94E724E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9" r="1639" b="7836"/>
          <a:stretch/>
        </p:blipFill>
        <p:spPr bwMode="auto">
          <a:xfrm>
            <a:off x="3413373" y="1880632"/>
            <a:ext cx="1891749" cy="30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21;p16">
            <a:extLst>
              <a:ext uri="{FF2B5EF4-FFF2-40B4-BE49-F238E27FC236}">
                <a16:creationId xmlns:a16="http://schemas.microsoft.com/office/drawing/2014/main" id="{94194843-C1FD-8B60-64F2-84287C0307E2}"/>
              </a:ext>
            </a:extLst>
          </p:cNvPr>
          <p:cNvCxnSpPr/>
          <p:nvPr/>
        </p:nvCxnSpPr>
        <p:spPr>
          <a:xfrm>
            <a:off x="-7531654" y="83015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4" name="PlaceHolder 1">
            <a:extLst>
              <a:ext uri="{FF2B5EF4-FFF2-40B4-BE49-F238E27FC236}">
                <a16:creationId xmlns:a16="http://schemas.microsoft.com/office/drawing/2014/main" id="{36DC9BED-0FDB-864B-32C0-D9DC1A6343E8}"/>
              </a:ext>
            </a:extLst>
          </p:cNvPr>
          <p:cNvSpPr txBox="1">
            <a:spLocks/>
          </p:cNvSpPr>
          <p:nvPr/>
        </p:nvSpPr>
        <p:spPr>
          <a:xfrm>
            <a:off x="-8232696" y="-47152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Attraverso l'uso di visualizzazioni dei dati, come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63889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1994195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24501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41925" y="1011293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ITALIA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45350B-0044-11C9-BFE6-7A2E4143A500}"/>
              </a:ext>
            </a:extLst>
          </p:cNvPr>
          <p:cNvSpPr txBox="1"/>
          <p:nvPr/>
        </p:nvSpPr>
        <p:spPr>
          <a:xfrm>
            <a:off x="-7623621" y="509063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C39D7C3-7DB2-36F9-0907-A4A74D8C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8" t="12535" r="18984" b="13766"/>
          <a:stretch/>
        </p:blipFill>
        <p:spPr>
          <a:xfrm>
            <a:off x="1073194" y="-3180"/>
            <a:ext cx="4341404" cy="51466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Dal 2000 rappresenta oltre il </a:t>
            </a:r>
            <a:r>
              <a:rPr lang="it-IT" sz="14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6%</a:t>
            </a:r>
            <a:r>
              <a:rPr lang="it-IT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it-IT" sz="1400" dirty="0">
                <a:latin typeface="Franklin Gothic Book" panose="020B0503020102020204" pitchFamily="34" charset="0"/>
              </a:rPr>
              <a:t>del PIL</a:t>
            </a:r>
          </a:p>
          <a:p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Le previsioni indicano una crescita continua</a:t>
            </a:r>
            <a:endParaRPr lang="it-IT" sz="1400" dirty="0">
              <a:latin typeface="Franklin Gothic Book" panose="020B05030201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>
                <a:latin typeface="Franklin Gothic Demi Cond" panose="020B0706030402020204" pitchFamily="34" charset="0"/>
              </a:rPr>
              <a:t>L’</a:t>
            </a:r>
            <a:r>
              <a:rPr lang="it-IT" spc="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ITALIA</a:t>
            </a:r>
            <a:r>
              <a:rPr lang="it-IT" spc="300" dirty="0">
                <a:latin typeface="Franklin Gothic Demi Cond" panose="020B0706030402020204" pitchFamily="34" charset="0"/>
              </a:rPr>
              <a:t>: UNA META TURISTICA DI ECCELLENZA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4814EB-3C8D-0364-2782-CE4481B9669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9AE23CF-A9AC-F8FA-561D-5035B895824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A603DDF-649F-1082-EDBD-4B661AE6535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1BF6C25-4465-B05E-2404-3C1D644F1F17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D1A761D-544A-2568-FFF2-7898F6A33146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D59604-92AF-EC0D-D6E1-0E6227B1A1C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2" name="CasellaDiTesto 1">
            <a:hlinkClick r:id="rId3"/>
            <a:extLst>
              <a:ext uri="{FF2B5EF4-FFF2-40B4-BE49-F238E27FC236}">
                <a16:creationId xmlns:a16="http://schemas.microsoft.com/office/drawing/2014/main" id="{5041BD36-9EB6-0C4B-5102-2EBC9D304874}"/>
              </a:ext>
            </a:extLst>
          </p:cNvPr>
          <p:cNvSpPr txBox="1"/>
          <p:nvPr/>
        </p:nvSpPr>
        <p:spPr>
          <a:xfrm>
            <a:off x="567500" y="4923703"/>
            <a:ext cx="86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openpolis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8" y="663566"/>
            <a:ext cx="6413083" cy="381318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BA619EB-EC38-5E25-0EBF-651D72FC6D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9BA698-8F15-7BA7-64BF-AC7CAA8BFBC6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957B290-EDA3-327A-AD47-61698AFA1F4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F2935B2-D7F7-5A4E-5B66-71277F40389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72A7D0-CF04-C936-E356-5C413001496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3764B17A-CDB4-6F21-EDC4-65BB8A18299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69"/>
            <a:ext cx="2663280" cy="682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I viaggi sono crollati dai 71,9 milioni del 2019 a 37,5 milioni nel 2020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e gli arrivi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sono scesi da 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130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milioni a poco più di 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55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FFC25D6-6EA8-E92F-B6F6-59C6E4B2FDC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124D7A8-B41A-11C5-D7CF-A2B5340B4BA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B2D2B47-5944-80C1-03B4-188B3DE6CF98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4C134-6D02-F0BF-C844-64AC2DFF7DC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4422047-EF9F-A7B3-990B-19192015B556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9" name="CasellaDiTesto 8">
            <a:hlinkClick r:id="rId4"/>
            <a:extLst>
              <a:ext uri="{FF2B5EF4-FFF2-40B4-BE49-F238E27FC236}">
                <a16:creationId xmlns:a16="http://schemas.microsoft.com/office/drawing/2014/main" id="{A9631980-5C3A-1657-BBDD-07882A4C0A9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59" y="3909682"/>
            <a:ext cx="652933" cy="3647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49C2685-D349-0039-B2BD-C4B0E95F2FE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4C11F0C-7486-5CC3-2E83-86E84740D688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17F55A-C994-F358-9D76-26ECB382B43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FC6118-B738-E9BF-FD93-0EB9B45D4F5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3E61636-AE42-D924-BF73-3AA686F9CB4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3E2301C7-9B03-DAD1-9971-D893C42C265A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FA629576-0125-B85F-7727-7B431673B9DD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06E59E-C70A-A9BE-5BFD-8C2476CA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2175</TotalTime>
  <Words>780</Words>
  <Application>Microsoft Office PowerPoint</Application>
  <PresentationFormat>Presentazione su schermo (16:9)</PresentationFormat>
  <Paragraphs>150</Paragraphs>
  <Slides>24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Aptos</vt:lpstr>
      <vt:lpstr>Arial</vt:lpstr>
      <vt:lpstr>Fira Sans Extra Condensed Medium</vt:lpstr>
      <vt:lpstr>Franklin Gothic Book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 COVID-19 </vt:lpstr>
      <vt:lpstr>“Le radici sono importanti, nella vita di un uomo, ma noi uomini abbiamo le gambe, non le radici, e le gambe sono fatte per andare altrove.” (Un po' per amore, un po' per rabbia -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cambiata con la pandemia? </vt:lpstr>
      <vt:lpstr>La stagionalità del turismo è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60</cp:revision>
  <dcterms:modified xsi:type="dcterms:W3CDTF">2024-12-15T17:12:59Z</dcterms:modified>
  <dc:language>it-IT</dc:language>
</cp:coreProperties>
</file>